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13.png" ContentType="image/png"/>
  <Override PartName="/ppt/media/image12.png" ContentType="image/png"/>
  <Override PartName="/ppt/media/image11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2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2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r"/>
            <a:fld id="{439E200C-EEDD-4508-9742-89AA119A4EC0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03D114CC-6469-40B7-91B8-5FCA2D8833AC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6308EB7A-6405-4E86-9A4B-B0CA165AF2F1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CC438AEA-100C-49CA-AC90-33CC33FE103E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8BBF4458-C007-45F6-BF85-9335D1B3B547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C1850C1A-1039-4623-BF66-5423EACC7DD8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CEDD299D-2BC8-4108-933C-7CAD42F693DC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A1A05B4F-1BAD-4A3C-B56A-0999039C4DDC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0DEC632F-3441-43FB-925A-4EE8558ECACD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rIns="0" tIns="0" bIns="0">
            <a:sp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/>
            <a:fld id="{AF43E76B-B159-4E8B-99BB-1EA18559C927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spAutoFit/>
          </a:bodyPr>
          <a:p>
            <a:pPr algn="ctr"/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fld id="{85EE056C-09DC-4938-8F3B-A796E4F113C5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/>
          <p:cNvGrpSpPr/>
          <p:nvPr/>
        </p:nvGrpSpPr>
        <p:grpSpPr>
          <a:xfrm>
            <a:off x="0" y="0"/>
            <a:ext cx="9144000" cy="4869000"/>
            <a:chOff x="0" y="0"/>
            <a:chExt cx="9144000" cy="4869000"/>
          </a:xfrm>
        </p:grpSpPr>
        <p:sp>
          <p:nvSpPr>
            <p:cNvPr id="49" name="CustomShape 2"/>
            <p:cNvSpPr/>
            <p:nvPr/>
          </p:nvSpPr>
          <p:spPr>
            <a:xfrm>
              <a:off x="0" y="18720"/>
              <a:ext cx="4986360" cy="3424320"/>
            </a:xfrm>
            <a:custGeom>
              <a:avLst/>
              <a:gdLst/>
              <a:ahLst/>
              <a:rect l="l" t="t" r="r" b="b"/>
              <a:pathLst>
                <a:path w="6648038" h="4841115">
                  <a:moveTo>
                    <a:pt x="0" y="0"/>
                  </a:moveTo>
                  <a:lnTo>
                    <a:pt x="1162864" y="0"/>
                  </a:lnTo>
                  <a:lnTo>
                    <a:pt x="6648038" y="3223965"/>
                  </a:lnTo>
                  <a:lnTo>
                    <a:pt x="3570444" y="4841115"/>
                  </a:lnTo>
                  <a:lnTo>
                    <a:pt x="0" y="2862839"/>
                  </a:lnTo>
                  <a:close/>
                </a:path>
              </a:pathLst>
            </a:custGeom>
            <a:gradFill rotWithShape="0">
              <a:gsLst>
                <a:gs pos="0">
                  <a:srgbClr val="04befe"/>
                </a:gs>
                <a:gs pos="100000">
                  <a:srgbClr val="4498ec"/>
                </a:gs>
              </a:gsLst>
              <a:lin ang="27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0" name="Group 3"/>
            <p:cNvGrpSpPr/>
            <p:nvPr/>
          </p:nvGrpSpPr>
          <p:grpSpPr>
            <a:xfrm>
              <a:off x="0" y="0"/>
              <a:ext cx="9144000" cy="4869000"/>
              <a:chOff x="0" y="0"/>
              <a:chExt cx="9144000" cy="4869000"/>
            </a:xfrm>
          </p:grpSpPr>
          <p:pic>
            <p:nvPicPr>
              <p:cNvPr id="51" name="Рисунок 23" descr=""/>
              <p:cNvPicPr/>
              <p:nvPr/>
            </p:nvPicPr>
            <p:blipFill>
              <a:blip r:embed="rId1"/>
              <a:stretch/>
            </p:blipFill>
            <p:spPr>
              <a:xfrm>
                <a:off x="15480" y="0"/>
                <a:ext cx="9128520" cy="2910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2" name="CustomShape 4"/>
              <p:cNvSpPr/>
              <p:nvPr/>
            </p:nvSpPr>
            <p:spPr>
              <a:xfrm>
                <a:off x="7568640" y="1997280"/>
                <a:ext cx="1575360" cy="1667880"/>
              </a:xfrm>
              <a:custGeom>
                <a:avLst/>
                <a:gdLst/>
                <a:ahLst/>
                <a:rect l="l" t="t" r="r" b="b"/>
                <a:pathLst>
                  <a:path w="2086833" h="2312943">
                    <a:moveTo>
                      <a:pt x="2086833" y="0"/>
                    </a:moveTo>
                    <a:lnTo>
                      <a:pt x="2086833" y="2312943"/>
                    </a:lnTo>
                    <a:lnTo>
                      <a:pt x="0" y="1130920"/>
                    </a:lnTo>
                    <a:lnTo>
                      <a:pt x="1828800" y="140320"/>
                    </a:lnTo>
                    <a:lnTo>
                      <a:pt x="2086833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" name="CustomShape 5"/>
              <p:cNvSpPr/>
              <p:nvPr/>
            </p:nvSpPr>
            <p:spPr>
              <a:xfrm>
                <a:off x="7581960" y="1345320"/>
                <a:ext cx="1374840" cy="1469160"/>
              </a:xfrm>
              <a:custGeom>
                <a:avLst/>
                <a:gdLst/>
                <a:ahLst/>
                <a:rect l="l" t="t" r="r" b="b"/>
                <a:pathLst>
                  <a:path w="1154" h="1291">
                    <a:moveTo>
                      <a:pt x="0" y="0"/>
                    </a:moveTo>
                    <a:lnTo>
                      <a:pt x="1154" y="667"/>
                    </a:lnTo>
                    <a:lnTo>
                      <a:pt x="0" y="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fb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" name="CustomShape 6"/>
              <p:cNvSpPr/>
              <p:nvPr/>
            </p:nvSpPr>
            <p:spPr>
              <a:xfrm>
                <a:off x="6160680" y="2030760"/>
                <a:ext cx="1435680" cy="1501920"/>
              </a:xfrm>
              <a:custGeom>
                <a:avLst/>
                <a:gdLst/>
                <a:ahLst/>
                <a:rect l="l" t="t" r="r" b="b"/>
                <a:pathLst>
                  <a:path w="1205" h="1320">
                    <a:moveTo>
                      <a:pt x="1205" y="679"/>
                    </a:moveTo>
                    <a:lnTo>
                      <a:pt x="0" y="1320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1205" y="679"/>
                    </a:lnTo>
                    <a:close/>
                  </a:path>
                </a:pathLst>
              </a:custGeom>
              <a:solidFill>
                <a:srgbClr val="7edaf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" name="CustomShape 7"/>
              <p:cNvSpPr/>
              <p:nvPr/>
            </p:nvSpPr>
            <p:spPr>
              <a:xfrm>
                <a:off x="6181920" y="1345320"/>
                <a:ext cx="1399680" cy="1469160"/>
              </a:xfrm>
              <a:custGeom>
                <a:avLst/>
                <a:gdLst/>
                <a:ahLst/>
                <a:rect l="l" t="t" r="r" b="b"/>
                <a:pathLst>
                  <a:path w="1175" h="1291">
                    <a:moveTo>
                      <a:pt x="1175" y="0"/>
                    </a:moveTo>
                    <a:lnTo>
                      <a:pt x="1175" y="1291"/>
                    </a:lnTo>
                    <a:lnTo>
                      <a:pt x="1173" y="1291"/>
                    </a:lnTo>
                    <a:lnTo>
                      <a:pt x="0" y="610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" name="CustomShape 8"/>
              <p:cNvSpPr/>
              <p:nvPr/>
            </p:nvSpPr>
            <p:spPr>
              <a:xfrm>
                <a:off x="4604400" y="2015640"/>
                <a:ext cx="1555920" cy="1501920"/>
              </a:xfrm>
              <a:custGeom>
                <a:avLst/>
                <a:gdLst/>
                <a:ahLst/>
                <a:rect l="l" t="t" r="r" b="b"/>
                <a:pathLst>
                  <a:path w="1306" h="1320">
                    <a:moveTo>
                      <a:pt x="1306" y="0"/>
                    </a:moveTo>
                    <a:lnTo>
                      <a:pt x="1306" y="1320"/>
                    </a:lnTo>
                    <a:lnTo>
                      <a:pt x="0" y="682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" name="CustomShape 9"/>
              <p:cNvSpPr/>
              <p:nvPr/>
            </p:nvSpPr>
            <p:spPr>
              <a:xfrm>
                <a:off x="5760" y="880920"/>
                <a:ext cx="3698280" cy="3200040"/>
              </a:xfrm>
              <a:custGeom>
                <a:avLst/>
                <a:gdLst/>
                <a:ahLst/>
                <a:rect l="l" t="t" r="r" b="b"/>
                <a:pathLst>
                  <a:path w="4927653" h="4464186">
                    <a:moveTo>
                      <a:pt x="0" y="0"/>
                    </a:moveTo>
                    <a:lnTo>
                      <a:pt x="4927653" y="2867161"/>
                    </a:lnTo>
                    <a:lnTo>
                      <a:pt x="4357741" y="3164023"/>
                    </a:lnTo>
                    <a:lnTo>
                      <a:pt x="2228903" y="4272099"/>
                    </a:lnTo>
                    <a:lnTo>
                      <a:pt x="1984428" y="4392749"/>
                    </a:lnTo>
                    <a:lnTo>
                      <a:pt x="1857428" y="4464186"/>
                    </a:lnTo>
                    <a:lnTo>
                      <a:pt x="0" y="34918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58" name="Group 10"/>
              <p:cNvGrpSpPr/>
              <p:nvPr/>
            </p:nvGrpSpPr>
            <p:grpSpPr>
              <a:xfrm>
                <a:off x="0" y="877680"/>
                <a:ext cx="3709800" cy="2279880"/>
                <a:chOff x="0" y="877680"/>
                <a:chExt cx="3709800" cy="2279880"/>
              </a:xfrm>
            </p:grpSpPr>
            <p:pic>
              <p:nvPicPr>
                <p:cNvPr id="59" name="Freeform 28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0" y="877680"/>
                  <a:ext cx="3709800" cy="2279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0" name="CustomShape 11"/>
                <p:cNvSpPr/>
                <p:nvPr/>
              </p:nvSpPr>
              <p:spPr>
                <a:xfrm>
                  <a:off x="5760" y="880560"/>
                  <a:ext cx="3698280" cy="226836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1" name="CustomShape 12"/>
              <p:cNvSpPr/>
              <p:nvPr/>
            </p:nvSpPr>
            <p:spPr>
              <a:xfrm>
                <a:off x="5760" y="912600"/>
                <a:ext cx="9138240" cy="3678480"/>
              </a:xfrm>
              <a:custGeom>
                <a:avLst/>
                <a:gdLst/>
                <a:ahLst/>
                <a:rect l="l" t="t" r="r" b="b"/>
                <a:pathLst>
                  <a:path w="12175385" h="5132388">
                    <a:moveTo>
                      <a:pt x="10215615" y="0"/>
                    </a:moveTo>
                    <a:lnTo>
                      <a:pt x="12175385" y="1133839"/>
                    </a:lnTo>
                    <a:lnTo>
                      <a:pt x="12175385" y="1914889"/>
                    </a:lnTo>
                    <a:lnTo>
                      <a:pt x="10215615" y="781050"/>
                    </a:lnTo>
                    <a:lnTo>
                      <a:pt x="1857428" y="5132388"/>
                    </a:lnTo>
                    <a:lnTo>
                      <a:pt x="0" y="4157340"/>
                    </a:lnTo>
                    <a:lnTo>
                      <a:pt x="0" y="3376290"/>
                    </a:lnTo>
                    <a:lnTo>
                      <a:pt x="1857428" y="4351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dist="50760" dir="5400000">
                  <a:srgbClr val="72bfc5">
                    <a:alpha val="22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" name="CustomShape 13"/>
              <p:cNvSpPr/>
              <p:nvPr/>
            </p:nvSpPr>
            <p:spPr>
              <a:xfrm>
                <a:off x="5760" y="3888000"/>
                <a:ext cx="1396080" cy="98100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63" name="Рисунок 36" descr=""/>
              <p:cNvPicPr/>
              <p:nvPr/>
            </p:nvPicPr>
            <p:blipFill>
              <a:blip r:embed="rId3"/>
              <a:stretch/>
            </p:blipFill>
            <p:spPr>
              <a:xfrm>
                <a:off x="666720" y="2445840"/>
                <a:ext cx="1471680" cy="101556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64" name="CustomShape 14"/>
          <p:cNvSpPr/>
          <p:nvPr/>
        </p:nvSpPr>
        <p:spPr>
          <a:xfrm>
            <a:off x="6568920" y="5381640"/>
            <a:ext cx="2295720" cy="117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15"/>
          <p:cNvSpPr/>
          <p:nvPr/>
        </p:nvSpPr>
        <p:spPr>
          <a:xfrm>
            <a:off x="0" y="3643200"/>
            <a:ext cx="8705880" cy="180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419200" algn="ctr"/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Магистерская программа</a:t>
            </a:r>
            <a:r>
              <a:rPr b="1" lang="ru-RU" sz="2800" spc="-1" strike="noStrike">
                <a:solidFill>
                  <a:srgbClr val="002060"/>
                </a:solidFill>
                <a:latin typeface="Arial"/>
                <a:ea typeface="Arial"/>
              </a:rPr>
              <a:t> </a:t>
            </a:r>
            <a:br/>
            <a:r>
              <a:rPr b="1" lang="ru-RU" sz="2800" spc="-1" strike="noStrike">
                <a:solidFill>
                  <a:srgbClr val="002060"/>
                </a:solidFill>
                <a:latin typeface="Arial"/>
                <a:ea typeface="Arial"/>
              </a:rPr>
              <a:t>«Магистр права цифровых технологий и информационной безопасности»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16"/>
          <p:cNvSpPr/>
          <p:nvPr/>
        </p:nvSpPr>
        <p:spPr>
          <a:xfrm>
            <a:off x="2357280" y="5572080"/>
            <a:ext cx="6634440" cy="82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кафедра информационного права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и цифровых технологий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642960" y="3071880"/>
            <a:ext cx="8215200" cy="155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/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Программа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направлена на подготовку юристов с новыми компетенциями для эффективной деятельности в условиях цифровой трансформации экономики и развития информационного общества.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655308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/>
            <a:fld id="{3F4B82A4-461D-4155-A733-F858CA53B3D3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9" name="Group 3"/>
          <p:cNvGrpSpPr/>
          <p:nvPr/>
        </p:nvGrpSpPr>
        <p:grpSpPr>
          <a:xfrm>
            <a:off x="0" y="357120"/>
            <a:ext cx="9144000" cy="2143080"/>
            <a:chOff x="0" y="357120"/>
            <a:chExt cx="9144000" cy="2143080"/>
          </a:xfrm>
        </p:grpSpPr>
        <p:sp>
          <p:nvSpPr>
            <p:cNvPr id="70" name="CustomShape 4"/>
            <p:cNvSpPr/>
            <p:nvPr/>
          </p:nvSpPr>
          <p:spPr>
            <a:xfrm>
              <a:off x="0" y="766440"/>
              <a:ext cx="9144000" cy="173376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1" name="Group 5"/>
            <p:cNvGrpSpPr/>
            <p:nvPr/>
          </p:nvGrpSpPr>
          <p:grpSpPr>
            <a:xfrm>
              <a:off x="0" y="357120"/>
              <a:ext cx="1863360" cy="2143080"/>
              <a:chOff x="0" y="357120"/>
              <a:chExt cx="1863360" cy="2143080"/>
            </a:xfrm>
          </p:grpSpPr>
          <p:sp>
            <p:nvSpPr>
              <p:cNvPr id="72" name="CustomShape 6"/>
              <p:cNvSpPr/>
              <p:nvPr/>
            </p:nvSpPr>
            <p:spPr>
              <a:xfrm>
                <a:off x="0" y="357120"/>
                <a:ext cx="1863360" cy="214308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73" name="Рисунок 8" descr=""/>
              <p:cNvPicPr/>
              <p:nvPr/>
            </p:nvPicPr>
            <p:blipFill>
              <a:blip r:embed="rId1"/>
              <a:stretch/>
            </p:blipFill>
            <p:spPr>
              <a:xfrm>
                <a:off x="267120" y="1270080"/>
                <a:ext cx="743400" cy="83988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74" name="CustomShape 7"/>
          <p:cNvSpPr/>
          <p:nvPr/>
        </p:nvSpPr>
        <p:spPr>
          <a:xfrm>
            <a:off x="928800" y="1000080"/>
            <a:ext cx="8215200" cy="1191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/>
            <a:r>
              <a:rPr b="1" lang="ru-RU" sz="2400" spc="-1" strike="noStrike">
                <a:solidFill>
                  <a:srgbClr val="ffffff"/>
                </a:solidFill>
                <a:latin typeface="Arial"/>
              </a:rPr>
              <a:t>Магистерская программа</a:t>
            </a:r>
            <a:r>
              <a:rPr b="1" lang="ru-RU" sz="24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Arial"/>
                <a:ea typeface="Arial"/>
              </a:rPr>
              <a:t>«Магистр права цифровых технологий и информационной безопасности»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71680" y="2000160"/>
            <a:ext cx="8215200" cy="4044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203864"/>
                </a:solidFill>
                <a:latin typeface="Arial Narrow"/>
              </a:rPr>
              <a:t>Государство как сервисная платформа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203864"/>
                </a:solidFill>
                <a:latin typeface="Arial Narrow"/>
              </a:rPr>
              <a:t>Культура цифровой информации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203864"/>
                </a:solidFill>
                <a:latin typeface="Arial Narrow"/>
              </a:rPr>
              <a:t>От стратегии и тактики до внедрения цифровых технологий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203864"/>
                </a:solidFill>
                <a:latin typeface="Arial Narrow"/>
              </a:rPr>
              <a:t>Формирование практических умений и управленческих навыков администрирования цифровых и информационно-коммуникационными технологий в государственном и частном секторах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655308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/>
            <a:fld id="{4E005621-00EA-4DAF-8F9F-8CDC40BDFCC7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7" name="Group 3"/>
          <p:cNvGrpSpPr/>
          <p:nvPr/>
        </p:nvGrpSpPr>
        <p:grpSpPr>
          <a:xfrm>
            <a:off x="0" y="-4680"/>
            <a:ext cx="9144000" cy="1387440"/>
            <a:chOff x="0" y="-4680"/>
            <a:chExt cx="9144000" cy="1387440"/>
          </a:xfrm>
        </p:grpSpPr>
        <p:sp>
          <p:nvSpPr>
            <p:cNvPr id="78" name="CustomShape 4"/>
            <p:cNvSpPr/>
            <p:nvPr/>
          </p:nvSpPr>
          <p:spPr>
            <a:xfrm>
              <a:off x="0" y="260280"/>
              <a:ext cx="9144000" cy="112248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79" name="Group 5"/>
            <p:cNvGrpSpPr/>
            <p:nvPr/>
          </p:nvGrpSpPr>
          <p:grpSpPr>
            <a:xfrm>
              <a:off x="0" y="-4680"/>
              <a:ext cx="1863360" cy="1387440"/>
              <a:chOff x="0" y="-4680"/>
              <a:chExt cx="1863360" cy="1387440"/>
            </a:xfrm>
          </p:grpSpPr>
          <p:sp>
            <p:nvSpPr>
              <p:cNvPr id="80" name="CustomShape 6"/>
              <p:cNvSpPr/>
              <p:nvPr/>
            </p:nvSpPr>
            <p:spPr>
              <a:xfrm>
                <a:off x="0" y="-4680"/>
                <a:ext cx="1863360" cy="138744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81" name="Рисунок 8" descr=""/>
              <p:cNvPicPr/>
              <p:nvPr/>
            </p:nvPicPr>
            <p:blipFill>
              <a:blip r:embed="rId1"/>
              <a:stretch/>
            </p:blipFill>
            <p:spPr>
              <a:xfrm>
                <a:off x="267120" y="586440"/>
                <a:ext cx="743400" cy="543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82" name="CustomShape 7"/>
          <p:cNvSpPr/>
          <p:nvPr/>
        </p:nvSpPr>
        <p:spPr>
          <a:xfrm flipV="1" rot="10800000">
            <a:off x="7308360" y="1382760"/>
            <a:ext cx="5329080" cy="112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 Narrow"/>
              </a:rPr>
              <a:t>Акценты программы: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71680" y="1857240"/>
            <a:ext cx="7929360" cy="514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Изучение современных тенденций в области цифровизации государственного управления и общественной жизни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Практическая направленность – дисциплины ориентированы на формирование компетенций и навыков использования современных информационно-коммуникационных технологий в юридической деятельности уже в процессе обучения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Сбалансированность – наряду с изучением цифровых технологий и инфраструктуры информационного общества, программа также включает в себя юридический, криминалистический и историко-архитектурный блоки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Прохождение практики в структурных подразделениях органов власти, а также в государственных и негосударственных организациях, деятельность которых непосредственно связана с цифровой трансформации общества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655308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/>
            <a:fld id="{BB4CAA08-0C9E-427A-A462-63F8DCFC560A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85" name="Group 3"/>
          <p:cNvGrpSpPr/>
          <p:nvPr/>
        </p:nvGrpSpPr>
        <p:grpSpPr>
          <a:xfrm>
            <a:off x="0" y="-4680"/>
            <a:ext cx="9144000" cy="1387440"/>
            <a:chOff x="0" y="-4680"/>
            <a:chExt cx="9144000" cy="1387440"/>
          </a:xfrm>
        </p:grpSpPr>
        <p:sp>
          <p:nvSpPr>
            <p:cNvPr id="86" name="CustomShape 4"/>
            <p:cNvSpPr/>
            <p:nvPr/>
          </p:nvSpPr>
          <p:spPr>
            <a:xfrm>
              <a:off x="0" y="260280"/>
              <a:ext cx="9144000" cy="112248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87" name="Group 5"/>
            <p:cNvGrpSpPr/>
            <p:nvPr/>
          </p:nvGrpSpPr>
          <p:grpSpPr>
            <a:xfrm>
              <a:off x="0" y="-4680"/>
              <a:ext cx="1863360" cy="1387440"/>
              <a:chOff x="0" y="-4680"/>
              <a:chExt cx="1863360" cy="1387440"/>
            </a:xfrm>
          </p:grpSpPr>
          <p:sp>
            <p:nvSpPr>
              <p:cNvPr id="88" name="CustomShape 6"/>
              <p:cNvSpPr/>
              <p:nvPr/>
            </p:nvSpPr>
            <p:spPr>
              <a:xfrm>
                <a:off x="0" y="-4680"/>
                <a:ext cx="1863360" cy="138744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89" name="Рисунок 8" descr=""/>
              <p:cNvPicPr/>
              <p:nvPr/>
            </p:nvPicPr>
            <p:blipFill>
              <a:blip r:embed="rId1"/>
              <a:stretch/>
            </p:blipFill>
            <p:spPr>
              <a:xfrm>
                <a:off x="267120" y="586440"/>
                <a:ext cx="743400" cy="543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0" name="CustomShape 7"/>
          <p:cNvSpPr/>
          <p:nvPr/>
        </p:nvSpPr>
        <p:spPr>
          <a:xfrm flipV="1" rot="10800000">
            <a:off x="7308360" y="1382760"/>
            <a:ext cx="5329080" cy="112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 Narrow"/>
              </a:rPr>
              <a:t>Отличительные черты программы: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71680" y="1857240"/>
            <a:ext cx="7929360" cy="576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Возрастающий спрос на выпускников программы со стороны органов государственной власти, государственных компаний и корпораций, коммерческих организаций, международных компаний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В основу программы заложен опыт и рекомендации лучших отечественных и зарубежных экспертов в области внедрения цифровых технологий в юридической деятельности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Участие преподавателей-практиков из государственного и коммерческого секторов, участвующих в процессе развития и внедрения информационно-коммуникационных технологий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участие в преподавании ведущих юристов IT-компаний;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-погружение в деловую среду юриста в области IT-бизнеса;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-возможность прохождения практики в IT-компаниях, государственных и коммерческих структурах с перспективой трудоустройства.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655308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/>
            <a:fld id="{BC581644-3696-4725-A61E-2C347677F36C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3" name="Group 3"/>
          <p:cNvGrpSpPr/>
          <p:nvPr/>
        </p:nvGrpSpPr>
        <p:grpSpPr>
          <a:xfrm>
            <a:off x="0" y="-4680"/>
            <a:ext cx="9144000" cy="1387440"/>
            <a:chOff x="0" y="-4680"/>
            <a:chExt cx="9144000" cy="1387440"/>
          </a:xfrm>
        </p:grpSpPr>
        <p:sp>
          <p:nvSpPr>
            <p:cNvPr id="94" name="CustomShape 4"/>
            <p:cNvSpPr/>
            <p:nvPr/>
          </p:nvSpPr>
          <p:spPr>
            <a:xfrm>
              <a:off x="0" y="260280"/>
              <a:ext cx="9144000" cy="112248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95" name="Group 5"/>
            <p:cNvGrpSpPr/>
            <p:nvPr/>
          </p:nvGrpSpPr>
          <p:grpSpPr>
            <a:xfrm>
              <a:off x="0" y="-4680"/>
              <a:ext cx="1863360" cy="1387440"/>
              <a:chOff x="0" y="-4680"/>
              <a:chExt cx="1863360" cy="1387440"/>
            </a:xfrm>
          </p:grpSpPr>
          <p:sp>
            <p:nvSpPr>
              <p:cNvPr id="96" name="CustomShape 6"/>
              <p:cNvSpPr/>
              <p:nvPr/>
            </p:nvSpPr>
            <p:spPr>
              <a:xfrm>
                <a:off x="0" y="-4680"/>
                <a:ext cx="1863360" cy="138744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97" name="Рисунок 8" descr=""/>
              <p:cNvPicPr/>
              <p:nvPr/>
            </p:nvPicPr>
            <p:blipFill>
              <a:blip r:embed="rId1"/>
              <a:stretch/>
            </p:blipFill>
            <p:spPr>
              <a:xfrm>
                <a:off x="267120" y="586440"/>
                <a:ext cx="743400" cy="543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98" name="CustomShape 7"/>
          <p:cNvSpPr/>
          <p:nvPr/>
        </p:nvSpPr>
        <p:spPr>
          <a:xfrm flipV="1" rot="10800000">
            <a:off x="8429400" y="1382760"/>
            <a:ext cx="6450120" cy="112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 Narrow"/>
              </a:rPr>
              <a:t>Конкурентные преимущества программы: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71680" y="1857240"/>
            <a:ext cx="8143560" cy="583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203864"/>
                </a:solidFill>
                <a:latin typeface="Arial Narrow"/>
              </a:rPr>
              <a:t>Применение и внедрение цифровых технологий для развития информационного общества и формирования национальной цифровой экономики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203864"/>
                </a:solidFill>
                <a:latin typeface="Arial Narrow"/>
              </a:rPr>
              <a:t>Навык эффективного и системного решений задач в условиях цифровой трансформации и взаимодействия государства, бизнеса и общества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203864"/>
                </a:solidFill>
                <a:latin typeface="Arial Narrow"/>
              </a:rPr>
              <a:t>Понимание экосистемы цифровой экономики, где данные в цифровой форме являются ключевым фактором развития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203864"/>
                </a:solidFill>
                <a:latin typeface="Arial Narrow"/>
              </a:rPr>
              <a:t>Навыки стратегического планирования и управления цифровыми изменениями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15640" indent="-215640" algn="just">
              <a:lnSpc>
                <a:spcPct val="90000"/>
              </a:lnSpc>
              <a:spcAft>
                <a:spcPts val="298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203864"/>
                </a:solidFill>
                <a:latin typeface="Arial Narrow"/>
              </a:rPr>
              <a:t>Лидерство и управление человеческими ресурсами в условиях развития цифровой инфраструктуры и внедрения современных технологий управления.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655308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/>
            <a:fld id="{406A5CEF-A68A-4EFD-83C0-8974D0C37D8B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1" name="Group 3"/>
          <p:cNvGrpSpPr/>
          <p:nvPr/>
        </p:nvGrpSpPr>
        <p:grpSpPr>
          <a:xfrm>
            <a:off x="0" y="-4680"/>
            <a:ext cx="9144000" cy="1387440"/>
            <a:chOff x="0" y="-4680"/>
            <a:chExt cx="9144000" cy="1387440"/>
          </a:xfrm>
        </p:grpSpPr>
        <p:sp>
          <p:nvSpPr>
            <p:cNvPr id="102" name="CustomShape 4"/>
            <p:cNvSpPr/>
            <p:nvPr/>
          </p:nvSpPr>
          <p:spPr>
            <a:xfrm>
              <a:off x="0" y="260280"/>
              <a:ext cx="9144000" cy="112248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03" name="Group 5"/>
            <p:cNvGrpSpPr/>
            <p:nvPr/>
          </p:nvGrpSpPr>
          <p:grpSpPr>
            <a:xfrm>
              <a:off x="0" y="-4680"/>
              <a:ext cx="1863360" cy="1387440"/>
              <a:chOff x="0" y="-4680"/>
              <a:chExt cx="1863360" cy="1387440"/>
            </a:xfrm>
          </p:grpSpPr>
          <p:sp>
            <p:nvSpPr>
              <p:cNvPr id="104" name="CustomShape 6"/>
              <p:cNvSpPr/>
              <p:nvPr/>
            </p:nvSpPr>
            <p:spPr>
              <a:xfrm>
                <a:off x="0" y="-4680"/>
                <a:ext cx="1863360" cy="138744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105" name="Рисунок 8" descr=""/>
              <p:cNvPicPr/>
              <p:nvPr/>
            </p:nvPicPr>
            <p:blipFill>
              <a:blip r:embed="rId1"/>
              <a:stretch/>
            </p:blipFill>
            <p:spPr>
              <a:xfrm>
                <a:off x="267120" y="586440"/>
                <a:ext cx="743400" cy="543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06" name="CustomShape 7"/>
          <p:cNvSpPr/>
          <p:nvPr/>
        </p:nvSpPr>
        <p:spPr>
          <a:xfrm flipV="1" rot="10800000">
            <a:off x="8429400" y="1382760"/>
            <a:ext cx="6450120" cy="112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 Narrow"/>
              </a:rPr>
              <a:t>Некоторые компетенции выпускников: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00040" y="2000160"/>
            <a:ext cx="8143920" cy="4939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457200" indent="-457200"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 Narrow"/>
              <a:buAutoNum type="arabicPeriod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Актуальные проблемы права цифровых технологий, информационное обеспечение органов власти, электронный документооборот, цифровые технологии в юридической деятельности и судопроизводстве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 Narrow"/>
              <a:buAutoNum type="arabicPeriod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Основы правового регулирования электронной коммерции и технологий блокчейн. Правовое регулирование использования информационных технологий в охране памятников архитектуры.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 Narrow"/>
              <a:buAutoNum type="arabicPeriod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Интернет-право, правовое регулирование «интернета вещей», правовое регулирование искусственного интеллекта, киберфизических систем и робототехники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 Narrow"/>
              <a:buAutoNum type="arabicPeriod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Правовое обеспечение информационной безопасности, защита цифровой информации, основы цифровой криминалистики. Аналитическая статистика в юриспруденции. Большие данные 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655308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/>
            <a:fld id="{A108AD00-4DD3-45F3-BA3D-15CFA0393C8D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9" name="Group 3"/>
          <p:cNvGrpSpPr/>
          <p:nvPr/>
        </p:nvGrpSpPr>
        <p:grpSpPr>
          <a:xfrm>
            <a:off x="0" y="-4680"/>
            <a:ext cx="9144000" cy="1387440"/>
            <a:chOff x="0" y="-4680"/>
            <a:chExt cx="9144000" cy="1387440"/>
          </a:xfrm>
        </p:grpSpPr>
        <p:sp>
          <p:nvSpPr>
            <p:cNvPr id="110" name="CustomShape 4"/>
            <p:cNvSpPr/>
            <p:nvPr/>
          </p:nvSpPr>
          <p:spPr>
            <a:xfrm>
              <a:off x="0" y="260280"/>
              <a:ext cx="9144000" cy="112248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1" name="Group 5"/>
            <p:cNvGrpSpPr/>
            <p:nvPr/>
          </p:nvGrpSpPr>
          <p:grpSpPr>
            <a:xfrm>
              <a:off x="0" y="-4680"/>
              <a:ext cx="1863360" cy="1387440"/>
              <a:chOff x="0" y="-4680"/>
              <a:chExt cx="1863360" cy="1387440"/>
            </a:xfrm>
          </p:grpSpPr>
          <p:sp>
            <p:nvSpPr>
              <p:cNvPr id="112" name="CustomShape 6"/>
              <p:cNvSpPr/>
              <p:nvPr/>
            </p:nvSpPr>
            <p:spPr>
              <a:xfrm>
                <a:off x="0" y="-4680"/>
                <a:ext cx="1863360" cy="138744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113" name="Рисунок 8" descr=""/>
              <p:cNvPicPr/>
              <p:nvPr/>
            </p:nvPicPr>
            <p:blipFill>
              <a:blip r:embed="rId1"/>
              <a:stretch/>
            </p:blipFill>
            <p:spPr>
              <a:xfrm>
                <a:off x="267120" y="586440"/>
                <a:ext cx="743400" cy="543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14" name="CustomShape 7"/>
          <p:cNvSpPr/>
          <p:nvPr/>
        </p:nvSpPr>
        <p:spPr>
          <a:xfrm flipV="1" rot="10800000">
            <a:off x="8429400" y="1382760"/>
            <a:ext cx="6450120" cy="112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 Narrow"/>
              </a:rPr>
              <a:t>Структура программы (тематические блоки):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0040" y="1714680"/>
            <a:ext cx="8143920" cy="5671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just">
              <a:lnSpc>
                <a:spcPct val="90000"/>
              </a:lnSpc>
              <a:spcAft>
                <a:spcPts val="1199"/>
              </a:spcAft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Специфика профессиональной деятельности магистров соответствует подготовке кадров в IT-компании, организации связи, суды общей юрисдикции, адвокатуру, юридические консультации, юридические отделы любых организаций, осуществляющих деятельность в информационной сфере, учебные заведения, включая высшие, научно-исследовательские учреждения.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Правовое обеспечение цифровизации органов власти и судопроизводства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Юрист IT-компании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Специалист в сфере Интернет-права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Специалист в сфере права электронной коммерции и технологий блокчейн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Юрист в сфере робототехники и искусственного интеллекта (artificial intelligence, AI))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Aft>
                <a:spcPts val="1199"/>
              </a:spcAft>
              <a:buClr>
                <a:srgbClr val="203864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203864"/>
                </a:solidFill>
                <a:latin typeface="Arial Narrow"/>
              </a:rPr>
              <a:t>Юрист в сфере обеспечение информационной безопасности и анализа Big Data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6553080" y="6245280"/>
            <a:ext cx="2133720" cy="476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Autofit/>
          </a:bodyPr>
          <a:p>
            <a:pPr algn="r"/>
            <a:fld id="{545A96B9-6E5F-43B4-9D7D-A1E7A7F0DC26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7" name="Group 3"/>
          <p:cNvGrpSpPr/>
          <p:nvPr/>
        </p:nvGrpSpPr>
        <p:grpSpPr>
          <a:xfrm>
            <a:off x="0" y="-4680"/>
            <a:ext cx="9144000" cy="1387440"/>
            <a:chOff x="0" y="-4680"/>
            <a:chExt cx="9144000" cy="1387440"/>
          </a:xfrm>
        </p:grpSpPr>
        <p:sp>
          <p:nvSpPr>
            <p:cNvPr id="118" name="CustomShape 4"/>
            <p:cNvSpPr/>
            <p:nvPr/>
          </p:nvSpPr>
          <p:spPr>
            <a:xfrm>
              <a:off x="0" y="260280"/>
              <a:ext cx="9144000" cy="112248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19" name="Group 5"/>
            <p:cNvGrpSpPr/>
            <p:nvPr/>
          </p:nvGrpSpPr>
          <p:grpSpPr>
            <a:xfrm>
              <a:off x="0" y="-4680"/>
              <a:ext cx="1863360" cy="1387440"/>
              <a:chOff x="0" y="-4680"/>
              <a:chExt cx="1863360" cy="1387440"/>
            </a:xfrm>
          </p:grpSpPr>
          <p:sp>
            <p:nvSpPr>
              <p:cNvPr id="120" name="CustomShape 6"/>
              <p:cNvSpPr/>
              <p:nvPr/>
            </p:nvSpPr>
            <p:spPr>
              <a:xfrm>
                <a:off x="0" y="-4680"/>
                <a:ext cx="1863360" cy="138744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121" name="Рисунок 8" descr=""/>
              <p:cNvPicPr/>
              <p:nvPr/>
            </p:nvPicPr>
            <p:blipFill>
              <a:blip r:embed="rId1"/>
              <a:stretch/>
            </p:blipFill>
            <p:spPr>
              <a:xfrm>
                <a:off x="267120" y="586440"/>
                <a:ext cx="743400" cy="5436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22" name="CustomShape 7"/>
          <p:cNvSpPr/>
          <p:nvPr/>
        </p:nvSpPr>
        <p:spPr>
          <a:xfrm flipV="1" rot="10800000">
            <a:off x="9144000" y="1382760"/>
            <a:ext cx="6858000" cy="112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 Narrow"/>
              </a:rPr>
              <a:t>Трудоустройство выпускников,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 Narrow"/>
              </a:rPr>
              <a:t>освоивших программу: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"/>
          <p:cNvGrpSpPr/>
          <p:nvPr/>
        </p:nvGrpSpPr>
        <p:grpSpPr>
          <a:xfrm>
            <a:off x="0" y="0"/>
            <a:ext cx="9144000" cy="4869000"/>
            <a:chOff x="0" y="0"/>
            <a:chExt cx="9144000" cy="4869000"/>
          </a:xfrm>
        </p:grpSpPr>
        <p:sp>
          <p:nvSpPr>
            <p:cNvPr id="124" name="CustomShape 2"/>
            <p:cNvSpPr/>
            <p:nvPr/>
          </p:nvSpPr>
          <p:spPr>
            <a:xfrm>
              <a:off x="0" y="18720"/>
              <a:ext cx="4986360" cy="3424320"/>
            </a:xfrm>
            <a:custGeom>
              <a:avLst/>
              <a:gdLst/>
              <a:ahLst/>
              <a:rect l="l" t="t" r="r" b="b"/>
              <a:pathLst>
                <a:path w="6648038" h="4841115">
                  <a:moveTo>
                    <a:pt x="0" y="0"/>
                  </a:moveTo>
                  <a:lnTo>
                    <a:pt x="1162864" y="0"/>
                  </a:lnTo>
                  <a:lnTo>
                    <a:pt x="6648038" y="3223965"/>
                  </a:lnTo>
                  <a:lnTo>
                    <a:pt x="3570444" y="4841115"/>
                  </a:lnTo>
                  <a:lnTo>
                    <a:pt x="0" y="2862839"/>
                  </a:lnTo>
                  <a:close/>
                </a:path>
              </a:pathLst>
            </a:custGeom>
            <a:gradFill rotWithShape="0">
              <a:gsLst>
                <a:gs pos="0">
                  <a:srgbClr val="04befe"/>
                </a:gs>
                <a:gs pos="100000">
                  <a:srgbClr val="4498ec"/>
                </a:gs>
              </a:gsLst>
              <a:lin ang="2700000"/>
            </a:gra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25" name="Group 3"/>
            <p:cNvGrpSpPr/>
            <p:nvPr/>
          </p:nvGrpSpPr>
          <p:grpSpPr>
            <a:xfrm>
              <a:off x="0" y="0"/>
              <a:ext cx="9144000" cy="4869000"/>
              <a:chOff x="0" y="0"/>
              <a:chExt cx="9144000" cy="4869000"/>
            </a:xfrm>
          </p:grpSpPr>
          <p:pic>
            <p:nvPicPr>
              <p:cNvPr id="126" name="Рисунок 23" descr=""/>
              <p:cNvPicPr/>
              <p:nvPr/>
            </p:nvPicPr>
            <p:blipFill>
              <a:blip r:embed="rId1"/>
              <a:stretch/>
            </p:blipFill>
            <p:spPr>
              <a:xfrm>
                <a:off x="15480" y="0"/>
                <a:ext cx="9128520" cy="29102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7" name="CustomShape 4"/>
              <p:cNvSpPr/>
              <p:nvPr/>
            </p:nvSpPr>
            <p:spPr>
              <a:xfrm>
                <a:off x="7568640" y="1997280"/>
                <a:ext cx="1575360" cy="1667880"/>
              </a:xfrm>
              <a:custGeom>
                <a:avLst/>
                <a:gdLst/>
                <a:ahLst/>
                <a:rect l="l" t="t" r="r" b="b"/>
                <a:pathLst>
                  <a:path w="2086833" h="2312943">
                    <a:moveTo>
                      <a:pt x="2086833" y="0"/>
                    </a:moveTo>
                    <a:lnTo>
                      <a:pt x="2086833" y="2312943"/>
                    </a:lnTo>
                    <a:lnTo>
                      <a:pt x="0" y="1130920"/>
                    </a:lnTo>
                    <a:lnTo>
                      <a:pt x="1828800" y="140320"/>
                    </a:lnTo>
                    <a:lnTo>
                      <a:pt x="2086833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8" name="CustomShape 5"/>
              <p:cNvSpPr/>
              <p:nvPr/>
            </p:nvSpPr>
            <p:spPr>
              <a:xfrm>
                <a:off x="7581960" y="1345320"/>
                <a:ext cx="1374840" cy="1469160"/>
              </a:xfrm>
              <a:custGeom>
                <a:avLst/>
                <a:gdLst/>
                <a:ahLst/>
                <a:rect l="l" t="t" r="r" b="b"/>
                <a:pathLst>
                  <a:path w="1154" h="1291">
                    <a:moveTo>
                      <a:pt x="0" y="0"/>
                    </a:moveTo>
                    <a:lnTo>
                      <a:pt x="1154" y="667"/>
                    </a:lnTo>
                    <a:lnTo>
                      <a:pt x="0" y="12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d2fb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29" name="CustomShape 6"/>
              <p:cNvSpPr/>
              <p:nvPr/>
            </p:nvSpPr>
            <p:spPr>
              <a:xfrm>
                <a:off x="6160680" y="2030760"/>
                <a:ext cx="1435680" cy="1501920"/>
              </a:xfrm>
              <a:custGeom>
                <a:avLst/>
                <a:gdLst/>
                <a:ahLst/>
                <a:rect l="l" t="t" r="r" b="b"/>
                <a:pathLst>
                  <a:path w="1205" h="1320">
                    <a:moveTo>
                      <a:pt x="1205" y="679"/>
                    </a:moveTo>
                    <a:lnTo>
                      <a:pt x="0" y="1320"/>
                    </a:lnTo>
                    <a:lnTo>
                      <a:pt x="0" y="14"/>
                    </a:lnTo>
                    <a:lnTo>
                      <a:pt x="30" y="0"/>
                    </a:lnTo>
                    <a:lnTo>
                      <a:pt x="1205" y="679"/>
                    </a:lnTo>
                    <a:close/>
                  </a:path>
                </a:pathLst>
              </a:custGeom>
              <a:solidFill>
                <a:srgbClr val="7edaf9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0" name="CustomShape 7"/>
              <p:cNvSpPr/>
              <p:nvPr/>
            </p:nvSpPr>
            <p:spPr>
              <a:xfrm>
                <a:off x="6181920" y="1345320"/>
                <a:ext cx="1399680" cy="1469160"/>
              </a:xfrm>
              <a:custGeom>
                <a:avLst/>
                <a:gdLst/>
                <a:ahLst/>
                <a:rect l="l" t="t" r="r" b="b"/>
                <a:pathLst>
                  <a:path w="1175" h="1291">
                    <a:moveTo>
                      <a:pt x="1175" y="0"/>
                    </a:moveTo>
                    <a:lnTo>
                      <a:pt x="1175" y="1291"/>
                    </a:lnTo>
                    <a:lnTo>
                      <a:pt x="1173" y="1291"/>
                    </a:lnTo>
                    <a:lnTo>
                      <a:pt x="0" y="610"/>
                    </a:lnTo>
                    <a:lnTo>
                      <a:pt x="1175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1" name="CustomShape 8"/>
              <p:cNvSpPr/>
              <p:nvPr/>
            </p:nvSpPr>
            <p:spPr>
              <a:xfrm>
                <a:off x="4604400" y="2015640"/>
                <a:ext cx="1555920" cy="1501920"/>
              </a:xfrm>
              <a:custGeom>
                <a:avLst/>
                <a:gdLst/>
                <a:ahLst/>
                <a:rect l="l" t="t" r="r" b="b"/>
                <a:pathLst>
                  <a:path w="1306" h="1320">
                    <a:moveTo>
                      <a:pt x="1306" y="0"/>
                    </a:moveTo>
                    <a:lnTo>
                      <a:pt x="1306" y="1320"/>
                    </a:lnTo>
                    <a:lnTo>
                      <a:pt x="0" y="682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2" name="CustomShape 9"/>
              <p:cNvSpPr/>
              <p:nvPr/>
            </p:nvSpPr>
            <p:spPr>
              <a:xfrm>
                <a:off x="5760" y="880920"/>
                <a:ext cx="3698280" cy="3200040"/>
              </a:xfrm>
              <a:custGeom>
                <a:avLst/>
                <a:gdLst/>
                <a:ahLst/>
                <a:rect l="l" t="t" r="r" b="b"/>
                <a:pathLst>
                  <a:path w="4927653" h="4464186">
                    <a:moveTo>
                      <a:pt x="0" y="0"/>
                    </a:moveTo>
                    <a:lnTo>
                      <a:pt x="4927653" y="2867161"/>
                    </a:lnTo>
                    <a:lnTo>
                      <a:pt x="4357741" y="3164023"/>
                    </a:lnTo>
                    <a:lnTo>
                      <a:pt x="2228903" y="4272099"/>
                    </a:lnTo>
                    <a:lnTo>
                      <a:pt x="1984428" y="4392749"/>
                    </a:lnTo>
                    <a:lnTo>
                      <a:pt x="1857428" y="4464186"/>
                    </a:lnTo>
                    <a:lnTo>
                      <a:pt x="0" y="34918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33" name="Group 10"/>
              <p:cNvGrpSpPr/>
              <p:nvPr/>
            </p:nvGrpSpPr>
            <p:grpSpPr>
              <a:xfrm>
                <a:off x="0" y="877680"/>
                <a:ext cx="3709800" cy="2279880"/>
                <a:chOff x="0" y="877680"/>
                <a:chExt cx="3709800" cy="2279880"/>
              </a:xfrm>
            </p:grpSpPr>
            <p:pic>
              <p:nvPicPr>
                <p:cNvPr id="134" name="Freeform 28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0" y="877680"/>
                  <a:ext cx="3709800" cy="2279880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135" name="CustomShape 11"/>
                <p:cNvSpPr/>
                <p:nvPr/>
              </p:nvSpPr>
              <p:spPr>
                <a:xfrm>
                  <a:off x="5760" y="880560"/>
                  <a:ext cx="3698280" cy="2268360"/>
                </a:xfrm>
                <a:custGeom>
                  <a:avLst/>
                  <a:gdLst/>
                  <a:ah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36" name="CustomShape 12"/>
              <p:cNvSpPr/>
              <p:nvPr/>
            </p:nvSpPr>
            <p:spPr>
              <a:xfrm>
                <a:off x="5760" y="912600"/>
                <a:ext cx="9138240" cy="3678480"/>
              </a:xfrm>
              <a:custGeom>
                <a:avLst/>
                <a:gdLst/>
                <a:ahLst/>
                <a:rect l="l" t="t" r="r" b="b"/>
                <a:pathLst>
                  <a:path w="12175385" h="5132388">
                    <a:moveTo>
                      <a:pt x="10215615" y="0"/>
                    </a:moveTo>
                    <a:lnTo>
                      <a:pt x="12175385" y="1133839"/>
                    </a:lnTo>
                    <a:lnTo>
                      <a:pt x="12175385" y="1914889"/>
                    </a:lnTo>
                    <a:lnTo>
                      <a:pt x="10215615" y="781050"/>
                    </a:lnTo>
                    <a:lnTo>
                      <a:pt x="1857428" y="5132388"/>
                    </a:lnTo>
                    <a:lnTo>
                      <a:pt x="0" y="4157340"/>
                    </a:lnTo>
                    <a:lnTo>
                      <a:pt x="0" y="3376290"/>
                    </a:lnTo>
                    <a:lnTo>
                      <a:pt x="1857428" y="4351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dist="50760" dir="5400000">
                  <a:srgbClr val="72bfc5">
                    <a:alpha val="22000"/>
                  </a:srgbClr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37" name="CustomShape 13"/>
              <p:cNvSpPr/>
              <p:nvPr/>
            </p:nvSpPr>
            <p:spPr>
              <a:xfrm>
                <a:off x="5760" y="3888000"/>
                <a:ext cx="1396080" cy="981000"/>
              </a:xfrm>
              <a:custGeom>
                <a:avLst/>
                <a:gdLst/>
                <a:ahLst/>
                <a:rect l="l" t="t" r="r" b="b"/>
                <a:pathLst>
                  <a:path w="1863609" h="1387792">
                    <a:moveTo>
                      <a:pt x="0" y="0"/>
                    </a:moveTo>
                    <a:lnTo>
                      <a:pt x="1863609" y="990256"/>
                    </a:lnTo>
                    <a:lnTo>
                      <a:pt x="1113400" y="1387792"/>
                    </a:lnTo>
                    <a:lnTo>
                      <a:pt x="0" y="138779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pic>
            <p:nvPicPr>
              <p:cNvPr id="138" name="Рисунок 36" descr=""/>
              <p:cNvPicPr/>
              <p:nvPr/>
            </p:nvPicPr>
            <p:blipFill>
              <a:blip r:embed="rId3"/>
              <a:stretch/>
            </p:blipFill>
            <p:spPr>
              <a:xfrm>
                <a:off x="666720" y="2445840"/>
                <a:ext cx="1471680" cy="101556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39" name="CustomShape 14"/>
          <p:cNvSpPr/>
          <p:nvPr/>
        </p:nvSpPr>
        <p:spPr>
          <a:xfrm>
            <a:off x="6568920" y="5381640"/>
            <a:ext cx="2295720" cy="1177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5"/>
          <p:cNvSpPr/>
          <p:nvPr/>
        </p:nvSpPr>
        <p:spPr>
          <a:xfrm>
            <a:off x="250920" y="4633920"/>
            <a:ext cx="870588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marL="2419200" algn="ctr"/>
            <a:r>
              <a:rPr b="1" lang="ru-RU" sz="2800" spc="-1" strike="noStrike">
                <a:solidFill>
                  <a:srgbClr val="002060"/>
                </a:solidFill>
                <a:latin typeface="Arial"/>
                <a:ea typeface="Arial"/>
              </a:rPr>
              <a:t>Спасибо за внимание!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2008-09-07T18:43:00Z</dcterms:created>
  <dc:creator>User</dc:creator>
  <dc:description/>
  <dc:language>en-US</dc:language>
  <cp:lastModifiedBy>ПК</cp:lastModifiedBy>
  <dcterms:modified xsi:type="dcterms:W3CDTF">2021-03-13T15:10:09Z</dcterms:modified>
  <cp:revision>495</cp:revision>
  <dc:subject/>
  <dc:title>Лекция 2.   Персональный компьютер. Конфигурация</dc:title>
</cp:coreProperties>
</file>